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87" r:id="rId5"/>
    <p:sldId id="270" r:id="rId6"/>
    <p:sldId id="271" r:id="rId7"/>
    <p:sldId id="273" r:id="rId8"/>
    <p:sldId id="275" r:id="rId9"/>
    <p:sldId id="285" r:id="rId10"/>
    <p:sldId id="276" r:id="rId11"/>
    <p:sldId id="283" r:id="rId12"/>
    <p:sldId id="277" r:id="rId13"/>
    <p:sldId id="278" r:id="rId14"/>
    <p:sldId id="280" r:id="rId15"/>
    <p:sldId id="259" r:id="rId16"/>
    <p:sldId id="286"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33DB76-4D2A-6A04-F930-095D2C263716}" name="Martha Schweizer" initials="MS" userId="S-1-5-21-1771139783-2078820591-1662221213-16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ffen Butterweck" initials="SB" lastIdx="5" clrIdx="0">
    <p:extLst>
      <p:ext uri="{19B8F6BF-5375-455C-9EA6-DF929625EA0E}">
        <p15:presenceInfo xmlns:p15="http://schemas.microsoft.com/office/powerpoint/2012/main" userId="S::butterweck@biolinegbr.onmicrosoft.com::d4f58558-ec0e-4326-843c-0d63778bad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26"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984295-AE8B-3AEB-C021-7CCF33A6A0F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002A7E4-B7BF-DBE5-DE3B-DF33CA29E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6031FDE-3C8F-C334-3147-A9BFCE4FAE02}"/>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5" name="Fußzeilenplatzhalter 4">
            <a:extLst>
              <a:ext uri="{FF2B5EF4-FFF2-40B4-BE49-F238E27FC236}">
                <a16:creationId xmlns:a16="http://schemas.microsoft.com/office/drawing/2014/main" id="{E5173639-2C5C-E36B-A177-3E8336E66B8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45C3005-C704-207E-BC18-875CF7A7CBC0}"/>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754204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CF11C-B263-63F3-9AF1-7C9385407C3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48C4767-A9DA-EB61-3207-129C3BF6F9A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641309-E4F1-7A13-3176-1DBD2CA6CF79}"/>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5" name="Fußzeilenplatzhalter 4">
            <a:extLst>
              <a:ext uri="{FF2B5EF4-FFF2-40B4-BE49-F238E27FC236}">
                <a16:creationId xmlns:a16="http://schemas.microsoft.com/office/drawing/2014/main" id="{4EBF6730-FFE1-5EC5-E54F-783CAA657E1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E82CFB0-4951-43FD-3B55-1E3ED004BAD6}"/>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210239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F7D3F6B-61AA-03F5-A8E7-B36498F2BB3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F08A4CC-41AB-E528-A319-41D34215EE9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C65D35-5384-1119-783B-DAFE6031A20C}"/>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5" name="Fußzeilenplatzhalter 4">
            <a:extLst>
              <a:ext uri="{FF2B5EF4-FFF2-40B4-BE49-F238E27FC236}">
                <a16:creationId xmlns:a16="http://schemas.microsoft.com/office/drawing/2014/main" id="{E4E0580D-3552-9C2E-9EA7-490EC90C6C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B33CF7B-F122-9CE4-5112-05A90582D5D3}"/>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103296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403172-A7DA-D8EA-061A-B298BF98F3D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818348B-0C27-7C02-57C5-2D0C3AFD3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7002A5F-3C75-15B9-F222-F888BDAEA4E8}"/>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5" name="Fußzeilenplatzhalter 4">
            <a:extLst>
              <a:ext uri="{FF2B5EF4-FFF2-40B4-BE49-F238E27FC236}">
                <a16:creationId xmlns:a16="http://schemas.microsoft.com/office/drawing/2014/main" id="{9B86EE90-13B9-E38B-029D-A72F12B3E81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F4C37B-EA74-B1B4-B781-C1D140D40891}"/>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156370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953FA1-E1CC-3887-B0EA-E22B7A56276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3E54948-AC0D-53C4-F229-E28CC781C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B33A0EF2-BF5B-1C30-06A6-79132F7F4E3C}"/>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5" name="Fußzeilenplatzhalter 4">
            <a:extLst>
              <a:ext uri="{FF2B5EF4-FFF2-40B4-BE49-F238E27FC236}">
                <a16:creationId xmlns:a16="http://schemas.microsoft.com/office/drawing/2014/main" id="{50692F54-4B25-84E1-29CB-4428F0AB9F3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E8F4865-BBAF-B026-97C3-3504A0DD82EC}"/>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268523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9D614-1223-6F4C-BA8A-FB33F4EA09D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665A7E-F6D2-406A-BD23-0A38F28F2BB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D596769-DDDA-C154-FF87-8087C3248F2E}"/>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565453D-5911-3C7F-3B92-8C175485FD53}"/>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6" name="Fußzeilenplatzhalter 5">
            <a:extLst>
              <a:ext uri="{FF2B5EF4-FFF2-40B4-BE49-F238E27FC236}">
                <a16:creationId xmlns:a16="http://schemas.microsoft.com/office/drawing/2014/main" id="{7D90AA30-F9E1-8F1B-62C4-D125145D066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DE124D5-395F-9796-0514-CA44D15B3D70}"/>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306183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F5DACC-3958-A709-3698-374803BF63D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C7E09CB-417F-E7E6-801F-46A7F3B12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1AE311-8A29-188C-D390-610B305B749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528B97D-8615-C5A9-9968-113277583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9DBA9DA-4643-7853-1A43-48520EF2BA3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3BD8905-9674-CE73-F6DE-4CE7F3EC745E}"/>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8" name="Fußzeilenplatzhalter 7">
            <a:extLst>
              <a:ext uri="{FF2B5EF4-FFF2-40B4-BE49-F238E27FC236}">
                <a16:creationId xmlns:a16="http://schemas.microsoft.com/office/drawing/2014/main" id="{799144AB-2643-CB5C-9B45-B3B0172ACA0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147DDE4A-8843-A517-886C-678D798B669F}"/>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39995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0CCAA-E39C-B1DD-70E7-F335ABA0F31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474E032-1C52-9392-BE1B-0BE09187B4F8}"/>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4" name="Fußzeilenplatzhalter 3">
            <a:extLst>
              <a:ext uri="{FF2B5EF4-FFF2-40B4-BE49-F238E27FC236}">
                <a16:creationId xmlns:a16="http://schemas.microsoft.com/office/drawing/2014/main" id="{923B72C4-3156-67D9-F4C1-B9FF4848B64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B7FCDC7-B8E8-311C-9A02-108DA8818CF5}"/>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398099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B5ACF2E-A061-FD96-B26E-994E8E0C2ABB}"/>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3" name="Fußzeilenplatzhalter 2">
            <a:extLst>
              <a:ext uri="{FF2B5EF4-FFF2-40B4-BE49-F238E27FC236}">
                <a16:creationId xmlns:a16="http://schemas.microsoft.com/office/drawing/2014/main" id="{BC05453D-0DCB-62E5-DBF2-F2181C71FA5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2A01FC7-B7B3-68A2-7E08-A039B36BE80A}"/>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64571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E5A3FC-87D3-6A15-97AE-E9BED4E530B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C1F34A9-FE5B-998A-B02A-3815BFC2AF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DA6F1D40-BC75-B27B-B836-B0818E3E9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3B523D3-8EEB-3CB4-2EB5-7A1D8CBC2BEB}"/>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6" name="Fußzeilenplatzhalter 5">
            <a:extLst>
              <a:ext uri="{FF2B5EF4-FFF2-40B4-BE49-F238E27FC236}">
                <a16:creationId xmlns:a16="http://schemas.microsoft.com/office/drawing/2014/main" id="{0300B2B6-1254-5BD2-ABB2-3C112285798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02D601-F832-787B-D103-194E3059A3A7}"/>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26274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C25A74-C1E9-D2DA-B62A-9A61211557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FED1087F-B210-0FFB-2D8D-1C4E9DCFBC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B33449D4-BE99-CBB7-1CE7-A75BEB0D3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42A0A8-BDA2-AC58-35BA-6EFF42B7AABC}"/>
              </a:ext>
            </a:extLst>
          </p:cNvPr>
          <p:cNvSpPr>
            <a:spLocks noGrp="1"/>
          </p:cNvSpPr>
          <p:nvPr>
            <p:ph type="dt" sz="half" idx="10"/>
          </p:nvPr>
        </p:nvSpPr>
        <p:spPr/>
        <p:txBody>
          <a:bodyPr/>
          <a:lstStyle/>
          <a:p>
            <a:fld id="{938E2357-3264-404B-91EA-14D7ABDF3A4E}" type="datetimeFigureOut">
              <a:rPr lang="de-DE" smtClean="0"/>
              <a:t>08.09.2022</a:t>
            </a:fld>
            <a:endParaRPr lang="de-DE"/>
          </a:p>
        </p:txBody>
      </p:sp>
      <p:sp>
        <p:nvSpPr>
          <p:cNvPr id="6" name="Fußzeilenplatzhalter 5">
            <a:extLst>
              <a:ext uri="{FF2B5EF4-FFF2-40B4-BE49-F238E27FC236}">
                <a16:creationId xmlns:a16="http://schemas.microsoft.com/office/drawing/2014/main" id="{2873E224-2B14-6EC2-B0BA-F1825919F8B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390671-C660-2CB4-E41A-808EE8B86AE0}"/>
              </a:ext>
            </a:extLst>
          </p:cNvPr>
          <p:cNvSpPr>
            <a:spLocks noGrp="1"/>
          </p:cNvSpPr>
          <p:nvPr>
            <p:ph type="sldNum" sz="quarter" idx="12"/>
          </p:nvPr>
        </p:nvSpPr>
        <p:spPr/>
        <p:txBody>
          <a:bodyPr/>
          <a:lstStyle/>
          <a:p>
            <a:fld id="{E930AEE8-8BE5-4848-A3B9-5C23C13B76F5}" type="slidenum">
              <a:rPr lang="de-DE" smtClean="0"/>
              <a:t>‹Nr.›</a:t>
            </a:fld>
            <a:endParaRPr lang="de-DE"/>
          </a:p>
        </p:txBody>
      </p:sp>
    </p:spTree>
    <p:extLst>
      <p:ext uri="{BB962C8B-B14F-4D97-AF65-F5344CB8AC3E}">
        <p14:creationId xmlns:p14="http://schemas.microsoft.com/office/powerpoint/2010/main" val="363107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74B4B58-3DF1-6D71-39A8-AB97BD084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769004D-9D0A-2941-2ACD-1DDE99E03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B1F01C1-687D-704A-88BE-A9EAEE719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E2357-3264-404B-91EA-14D7ABDF3A4E}" type="datetimeFigureOut">
              <a:rPr lang="de-DE" smtClean="0"/>
              <a:t>08.09.2022</a:t>
            </a:fld>
            <a:endParaRPr lang="de-DE"/>
          </a:p>
        </p:txBody>
      </p:sp>
      <p:sp>
        <p:nvSpPr>
          <p:cNvPr id="5" name="Fußzeilenplatzhalter 4">
            <a:extLst>
              <a:ext uri="{FF2B5EF4-FFF2-40B4-BE49-F238E27FC236}">
                <a16:creationId xmlns:a16="http://schemas.microsoft.com/office/drawing/2014/main" id="{F477F298-B1DC-FFD2-8CFC-FA7C710913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A0481980-FEAA-A049-FB42-EE0B2E415B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0AEE8-8BE5-4848-A3B9-5C23C13B76F5}" type="slidenum">
              <a:rPr lang="de-DE" smtClean="0"/>
              <a:t>‹Nr.›</a:t>
            </a:fld>
            <a:endParaRPr lang="de-DE"/>
          </a:p>
        </p:txBody>
      </p:sp>
    </p:spTree>
    <p:extLst>
      <p:ext uri="{BB962C8B-B14F-4D97-AF65-F5344CB8AC3E}">
        <p14:creationId xmlns:p14="http://schemas.microsoft.com/office/powerpoint/2010/main" val="150246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461394"/>
            <a:ext cx="9144000" cy="4177718"/>
          </a:xfrm>
        </p:spPr>
        <p:txBody>
          <a:bodyPr>
            <a:normAutofit/>
          </a:bodyPr>
          <a:lstStyle/>
          <a:p>
            <a:r>
              <a:rPr lang="de-DE" sz="3600" u="sng" dirty="0"/>
              <a:t>Bauleitplanung der Stadt Diemelstadt</a:t>
            </a:r>
            <a:br>
              <a:rPr lang="de-DE" sz="3600" dirty="0"/>
            </a:br>
            <a:br>
              <a:rPr lang="de-DE" sz="3600" dirty="0"/>
            </a:br>
            <a:r>
              <a:rPr lang="de-DE" sz="3600" dirty="0"/>
              <a:t>15. Änderung des Flächennutzungsplanes, ST </a:t>
            </a:r>
            <a:r>
              <a:rPr lang="de-DE" sz="3600" dirty="0" err="1"/>
              <a:t>Wrexen</a:t>
            </a:r>
            <a:br>
              <a:rPr lang="de-DE" sz="3600" dirty="0"/>
            </a:br>
            <a:r>
              <a:rPr lang="de-DE" sz="3600" dirty="0"/>
              <a:t>und </a:t>
            </a:r>
            <a:br>
              <a:rPr lang="de-DE" sz="3600" dirty="0"/>
            </a:br>
            <a:r>
              <a:rPr lang="de-DE" sz="3600" dirty="0"/>
              <a:t>3. Änderung des Bebauungsplanes Nr. 18 „GI </a:t>
            </a:r>
            <a:r>
              <a:rPr lang="de-DE" sz="3600" dirty="0" err="1"/>
              <a:t>Wrexen</a:t>
            </a:r>
            <a:r>
              <a:rPr lang="de-DE" sz="3600" dirty="0"/>
              <a:t>“</a:t>
            </a:r>
          </a:p>
        </p:txBody>
      </p:sp>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Tree>
    <p:extLst>
      <p:ext uri="{BB962C8B-B14F-4D97-AF65-F5344CB8AC3E}">
        <p14:creationId xmlns:p14="http://schemas.microsoft.com/office/powerpoint/2010/main" val="78176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endParaRPr lang="de-DE" sz="3600" dirty="0"/>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140903"/>
            <a:ext cx="9144000" cy="5209563"/>
          </a:xfrm>
        </p:spPr>
        <p:txBody>
          <a:bodyPr>
            <a:normAutofit/>
          </a:bodyPr>
          <a:lstStyle/>
          <a:p>
            <a:pPr marL="342900" indent="-342900" algn="l">
              <a:lnSpc>
                <a:spcPct val="100000"/>
              </a:lnSpc>
              <a:buFont typeface="Arial" panose="020B0604020202020204" pitchFamily="34" charset="0"/>
              <a:buChar char="•"/>
            </a:pPr>
            <a:r>
              <a:rPr lang="de-DE" u="sng" dirty="0">
                <a:sym typeface="Wingdings" panose="05000000000000000000" pitchFamily="2" charset="2"/>
              </a:rPr>
              <a:t>Landesbetrieb Hessen Forst:</a:t>
            </a:r>
          </a:p>
          <a:p>
            <a:pPr lvl="1" algn="l">
              <a:lnSpc>
                <a:spcPct val="100000"/>
              </a:lnSpc>
            </a:pPr>
            <a:r>
              <a:rPr lang="de-DE" dirty="0">
                <a:sym typeface="Wingdings" panose="05000000000000000000" pitchFamily="2" charset="2"/>
              </a:rPr>
              <a:t>- ANREGUNG: dass die Bauleitplanung Wald im Sinne des § 2 Abs. 1 Hessisches Waldgesetz (</a:t>
            </a:r>
            <a:r>
              <a:rPr lang="de-DE" dirty="0" err="1">
                <a:sym typeface="Wingdings" panose="05000000000000000000" pitchFamily="2" charset="2"/>
              </a:rPr>
              <a:t>HWaldG</a:t>
            </a:r>
            <a:r>
              <a:rPr lang="de-DE" dirty="0">
                <a:sym typeface="Wingdings" panose="05000000000000000000" pitchFamily="2" charset="2"/>
              </a:rPr>
              <a:t>) überplant</a:t>
            </a:r>
          </a:p>
          <a:p>
            <a:pPr lvl="2" algn="l">
              <a:lnSpc>
                <a:spcPct val="100000"/>
              </a:lnSpc>
            </a:pPr>
            <a:r>
              <a:rPr lang="de-DE" dirty="0">
                <a:sym typeface="Wingdings" panose="05000000000000000000" pitchFamily="2" charset="2"/>
              </a:rPr>
              <a:t>Anregung wird zur Kenntnis genommen</a:t>
            </a:r>
          </a:p>
          <a:p>
            <a:pPr marL="1200150" lvl="2" indent="-285750" algn="l">
              <a:lnSpc>
                <a:spcPct val="100000"/>
              </a:lnSpc>
              <a:buFont typeface="Wingdings" panose="05000000000000000000" pitchFamily="2" charset="2"/>
              <a:buChar char="à"/>
            </a:pPr>
            <a:r>
              <a:rPr lang="de-DE" dirty="0"/>
              <a:t>Die planungsrechtlichen Festsetzungen werden nun für diesen Bereich angepasst </a:t>
            </a:r>
            <a:r>
              <a:rPr lang="de-DE" dirty="0">
                <a:sym typeface="Wingdings" panose="05000000000000000000" pitchFamily="2" charset="2"/>
              </a:rPr>
              <a:t></a:t>
            </a:r>
            <a:r>
              <a:rPr lang="de-DE" dirty="0"/>
              <a:t>Da die Lage der bisher planungsrechtlich festgesetzten Wegeparzelle nicht mit der Lage des tatsächlichen Weges übereinstimmt, wird das Planungsrecht angepasst, ohne die Gehölzstrukturen zu überplanen</a:t>
            </a:r>
          </a:p>
          <a:p>
            <a:pPr marL="800100" lvl="1" indent="-342900" algn="l">
              <a:lnSpc>
                <a:spcPct val="100000"/>
              </a:lnSpc>
              <a:buFontTx/>
              <a:buChar char="-"/>
            </a:pPr>
            <a:r>
              <a:rPr lang="de-DE" dirty="0"/>
              <a:t>Empfehlung, dass mindestens eine Baumlänge Abstand zwischen dem Wald und überbaubarer Grundstücksfläche einzuhalten ist</a:t>
            </a:r>
          </a:p>
          <a:p>
            <a:pPr lvl="2" algn="l">
              <a:lnSpc>
                <a:spcPct val="100000"/>
              </a:lnSpc>
            </a:pPr>
            <a:endParaRPr lang="de-DE" dirty="0"/>
          </a:p>
        </p:txBody>
      </p:sp>
    </p:spTree>
    <p:extLst>
      <p:ext uri="{BB962C8B-B14F-4D97-AF65-F5344CB8AC3E}">
        <p14:creationId xmlns:p14="http://schemas.microsoft.com/office/powerpoint/2010/main" val="787723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6CF2640-C461-4AC9-786E-E799EF98C2E0}"/>
              </a:ext>
            </a:extLst>
          </p:cNvPr>
          <p:cNvSpPr>
            <a:spLocks noGrp="1"/>
          </p:cNvSpPr>
          <p:nvPr>
            <p:ph idx="1"/>
          </p:nvPr>
        </p:nvSpPr>
        <p:spPr/>
        <p:txBody>
          <a:bodyPr/>
          <a:lstStyle/>
          <a:p>
            <a:r>
              <a:rPr lang="de-DE" sz="2000" dirty="0"/>
              <a:t>Empfehlung, dass mindestens eine Baumlänge Abstand zwischen dem Wald und überbaubarer Grundstücksfläche einzuhalten</a:t>
            </a:r>
          </a:p>
          <a:p>
            <a:endParaRPr lang="de-DE" dirty="0"/>
          </a:p>
        </p:txBody>
      </p:sp>
      <p:pic>
        <p:nvPicPr>
          <p:cNvPr id="5" name="Grafik 4">
            <a:extLst>
              <a:ext uri="{FF2B5EF4-FFF2-40B4-BE49-F238E27FC236}">
                <a16:creationId xmlns:a16="http://schemas.microsoft.com/office/drawing/2014/main" id="{FE2D2DC8-AB5C-D288-A86C-888628E99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098" y="2654067"/>
            <a:ext cx="7511143" cy="4063575"/>
          </a:xfrm>
          <a:prstGeom prst="rect">
            <a:avLst/>
          </a:prstGeom>
        </p:spPr>
      </p:pic>
      <p:sp>
        <p:nvSpPr>
          <p:cNvPr id="4" name="Ellipse 3">
            <a:extLst>
              <a:ext uri="{FF2B5EF4-FFF2-40B4-BE49-F238E27FC236}">
                <a16:creationId xmlns:a16="http://schemas.microsoft.com/office/drawing/2014/main" id="{894A7ADA-2CAD-D705-6654-00E390E2BBF4}"/>
              </a:ext>
            </a:extLst>
          </p:cNvPr>
          <p:cNvSpPr/>
          <p:nvPr/>
        </p:nvSpPr>
        <p:spPr>
          <a:xfrm rot="5221065">
            <a:off x="2098973" y="4415267"/>
            <a:ext cx="899567" cy="541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4310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endParaRPr lang="de-DE" sz="3600" dirty="0"/>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140903"/>
            <a:ext cx="9144000" cy="5209563"/>
          </a:xfrm>
        </p:spPr>
        <p:txBody>
          <a:bodyPr>
            <a:normAutofit/>
          </a:bodyPr>
          <a:lstStyle/>
          <a:p>
            <a:pPr marL="342900" indent="-342900" algn="l">
              <a:lnSpc>
                <a:spcPct val="100000"/>
              </a:lnSpc>
              <a:buFont typeface="Arial" panose="020B0604020202020204" pitchFamily="34" charset="0"/>
              <a:buChar char="•"/>
            </a:pPr>
            <a:r>
              <a:rPr lang="de-DE" u="sng" dirty="0">
                <a:sym typeface="Wingdings" panose="05000000000000000000" pitchFamily="2" charset="2"/>
              </a:rPr>
              <a:t>Hessen Mobil Straßen- und Verkehrsmanagement Bad </a:t>
            </a:r>
            <a:r>
              <a:rPr lang="de-DE" u="sng" dirty="0" err="1">
                <a:sym typeface="Wingdings" panose="05000000000000000000" pitchFamily="2" charset="2"/>
              </a:rPr>
              <a:t>Arolsen</a:t>
            </a:r>
            <a:r>
              <a:rPr lang="de-DE" u="sng" dirty="0">
                <a:sym typeface="Wingdings" panose="05000000000000000000" pitchFamily="2" charset="2"/>
              </a:rPr>
              <a:t>:</a:t>
            </a:r>
          </a:p>
          <a:p>
            <a:pPr lvl="1" algn="l">
              <a:lnSpc>
                <a:spcPct val="100000"/>
              </a:lnSpc>
            </a:pPr>
            <a:r>
              <a:rPr lang="de-DE" dirty="0">
                <a:sym typeface="Wingdings" panose="05000000000000000000" pitchFamily="2" charset="2"/>
              </a:rPr>
              <a:t>- ANREGUNG: dass ein Verkehrskonzept vorzulegen ist, welches auf die verschiedenen Knotenpunkte und Verkehrsmengen eingeht</a:t>
            </a:r>
          </a:p>
          <a:p>
            <a:pPr marL="1200150" lvl="2" indent="-285750" algn="l">
              <a:lnSpc>
                <a:spcPct val="100000"/>
              </a:lnSpc>
              <a:buFont typeface="Wingdings" panose="05000000000000000000" pitchFamily="2" charset="2"/>
              <a:buChar char="à"/>
            </a:pPr>
            <a:r>
              <a:rPr lang="de-DE" dirty="0">
                <a:sym typeface="Wingdings" panose="05000000000000000000" pitchFamily="2" charset="2"/>
              </a:rPr>
              <a:t>Anregung wird entsprochen – Verkehrskonzept ist Gegenstand des geänderten Planentwurfes</a:t>
            </a:r>
          </a:p>
          <a:p>
            <a:pPr lvl="1" algn="l">
              <a:lnSpc>
                <a:spcPct val="100000"/>
              </a:lnSpc>
            </a:pPr>
            <a:r>
              <a:rPr lang="de-DE" dirty="0">
                <a:sym typeface="Wingdings" panose="05000000000000000000" pitchFamily="2" charset="2"/>
              </a:rPr>
              <a:t>- ANREGUNG: dass mitzuteilen ist, ob durch das geplante Unterführungsbauwerk auch das Straßengrundstück betroffen ist</a:t>
            </a:r>
          </a:p>
          <a:p>
            <a:pPr lvl="2" algn="l">
              <a:lnSpc>
                <a:spcPct val="100000"/>
              </a:lnSpc>
            </a:pPr>
            <a:r>
              <a:rPr lang="de-DE" dirty="0">
                <a:sym typeface="Wingdings" panose="05000000000000000000" pitchFamily="2" charset="2"/>
              </a:rPr>
              <a:t>Anregung wird entsprochen </a:t>
            </a:r>
          </a:p>
          <a:p>
            <a:pPr lvl="2" algn="l">
              <a:lnSpc>
                <a:spcPct val="100000"/>
              </a:lnSpc>
            </a:pPr>
            <a:r>
              <a:rPr lang="de-DE" dirty="0">
                <a:sym typeface="Wingdings" panose="05000000000000000000" pitchFamily="2" charset="2"/>
              </a:rPr>
              <a:t>d</a:t>
            </a:r>
            <a:r>
              <a:rPr lang="de-DE" dirty="0"/>
              <a:t>urch das beabsichtigte Unterführungsbauwerk ist das Straßengrundstück nicht betroffen </a:t>
            </a:r>
          </a:p>
          <a:p>
            <a:pPr lvl="2" algn="l">
              <a:lnSpc>
                <a:spcPct val="100000"/>
              </a:lnSpc>
            </a:pPr>
            <a:r>
              <a:rPr lang="de-DE" dirty="0">
                <a:sym typeface="Wingdings" panose="05000000000000000000" pitchFamily="2" charset="2"/>
              </a:rPr>
              <a:t></a:t>
            </a:r>
            <a:r>
              <a:rPr lang="de-DE" dirty="0"/>
              <a:t>Das Bauwerk wird ausschließlich auf privaten Grundstücksflächen errichtet</a:t>
            </a:r>
            <a:endParaRPr lang="de-DE" dirty="0">
              <a:sym typeface="Wingdings" panose="05000000000000000000" pitchFamily="2" charset="2"/>
            </a:endParaRPr>
          </a:p>
          <a:p>
            <a:pPr lvl="2" algn="l">
              <a:lnSpc>
                <a:spcPct val="100000"/>
              </a:lnSpc>
            </a:pPr>
            <a:endParaRPr lang="de-DE" dirty="0"/>
          </a:p>
        </p:txBody>
      </p:sp>
    </p:spTree>
    <p:extLst>
      <p:ext uri="{BB962C8B-B14F-4D97-AF65-F5344CB8AC3E}">
        <p14:creationId xmlns:p14="http://schemas.microsoft.com/office/powerpoint/2010/main" val="1459259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914399"/>
            <a:ext cx="9144000" cy="5436067"/>
          </a:xfrm>
        </p:spPr>
        <p:txBody>
          <a:bodyPr>
            <a:normAutofit/>
          </a:bodyPr>
          <a:lstStyle/>
          <a:p>
            <a:pPr lvl="1" algn="l">
              <a:lnSpc>
                <a:spcPct val="100000"/>
              </a:lnSpc>
            </a:pPr>
            <a:r>
              <a:rPr lang="de-DE" dirty="0">
                <a:sym typeface="Wingdings" panose="05000000000000000000" pitchFamily="2" charset="2"/>
              </a:rPr>
              <a:t>- ANREGUNG: dass Bauverbotszonen festzusetzen sind und die textlichen Festsetzungen hierzu anzupassen sind</a:t>
            </a:r>
          </a:p>
          <a:p>
            <a:pPr lvl="2" algn="l">
              <a:lnSpc>
                <a:spcPct val="100000"/>
              </a:lnSpc>
            </a:pPr>
            <a:r>
              <a:rPr lang="de-DE" dirty="0">
                <a:sym typeface="Wingdings" panose="05000000000000000000" pitchFamily="2" charset="2"/>
              </a:rPr>
              <a:t>Anregung wird entsprochen</a:t>
            </a:r>
          </a:p>
          <a:p>
            <a:pPr lvl="2" algn="l">
              <a:lnSpc>
                <a:spcPct val="100000"/>
              </a:lnSpc>
            </a:pPr>
            <a:r>
              <a:rPr lang="de-DE" dirty="0"/>
              <a:t>Die textliche Festsetzung wird an den Gesetzestext angepasst</a:t>
            </a:r>
          </a:p>
          <a:p>
            <a:pPr lvl="1" algn="l">
              <a:lnSpc>
                <a:spcPct val="100000"/>
              </a:lnSpc>
            </a:pPr>
            <a:r>
              <a:rPr lang="de-DE" dirty="0">
                <a:sym typeface="Wingdings" panose="05000000000000000000" pitchFamily="2" charset="2"/>
              </a:rPr>
              <a:t>- ANREGUNG: dass die Stellflächen als Verkehrsfläche besonderer Zweckbestimmung „Parkplatz“ festzusetzen sind</a:t>
            </a:r>
          </a:p>
          <a:p>
            <a:pPr lvl="2" algn="l">
              <a:lnSpc>
                <a:spcPct val="100000"/>
              </a:lnSpc>
            </a:pPr>
            <a:r>
              <a:rPr lang="de-DE" dirty="0">
                <a:sym typeface="Wingdings" panose="05000000000000000000" pitchFamily="2" charset="2"/>
              </a:rPr>
              <a:t>Anregung wird entsprochen</a:t>
            </a:r>
          </a:p>
          <a:p>
            <a:pPr lvl="2" algn="l">
              <a:lnSpc>
                <a:spcPct val="100000"/>
              </a:lnSpc>
            </a:pPr>
            <a:endParaRPr lang="de-DE" dirty="0">
              <a:sym typeface="Wingdings" panose="05000000000000000000" pitchFamily="2" charset="2"/>
            </a:endParaRPr>
          </a:p>
          <a:p>
            <a:pPr lvl="2" algn="l">
              <a:lnSpc>
                <a:spcPct val="100000"/>
              </a:lnSpc>
            </a:pPr>
            <a:endParaRPr lang="de-DE" dirty="0"/>
          </a:p>
        </p:txBody>
      </p:sp>
    </p:spTree>
    <p:extLst>
      <p:ext uri="{BB962C8B-B14F-4D97-AF65-F5344CB8AC3E}">
        <p14:creationId xmlns:p14="http://schemas.microsoft.com/office/powerpoint/2010/main" val="182333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endParaRPr lang="de-DE" sz="3600" dirty="0"/>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140903"/>
            <a:ext cx="9144000" cy="5209563"/>
          </a:xfrm>
        </p:spPr>
        <p:txBody>
          <a:bodyPr>
            <a:normAutofit/>
          </a:bodyPr>
          <a:lstStyle/>
          <a:p>
            <a:pPr marL="342900" indent="-342900" algn="l">
              <a:lnSpc>
                <a:spcPct val="100000"/>
              </a:lnSpc>
              <a:buFont typeface="Arial" panose="020B0604020202020204" pitchFamily="34" charset="0"/>
              <a:buChar char="•"/>
            </a:pPr>
            <a:r>
              <a:rPr lang="de-DE" u="sng" dirty="0">
                <a:sym typeface="Wingdings" panose="05000000000000000000" pitchFamily="2" charset="2"/>
              </a:rPr>
              <a:t>Regierungspräsidium Kassel, Dezernat 31.1 Altlasten, Bodenschutz:</a:t>
            </a:r>
          </a:p>
          <a:p>
            <a:pPr lvl="1" algn="l">
              <a:lnSpc>
                <a:spcPct val="100000"/>
              </a:lnSpc>
            </a:pPr>
            <a:r>
              <a:rPr lang="de-DE" b="1" dirty="0">
                <a:sym typeface="Wingdings" panose="05000000000000000000" pitchFamily="2" charset="2"/>
              </a:rPr>
              <a:t>Bodenschutz</a:t>
            </a:r>
          </a:p>
          <a:p>
            <a:pPr lvl="1" algn="l">
              <a:lnSpc>
                <a:spcPct val="100000"/>
              </a:lnSpc>
            </a:pPr>
            <a:r>
              <a:rPr lang="de-DE" dirty="0">
                <a:sym typeface="Wingdings" panose="05000000000000000000" pitchFamily="2" charset="2"/>
              </a:rPr>
              <a:t>- ANREGUNG: dass die entstehenden Funktionsverluste der betroffenen Flächen durch Ausgleichsmaßnahmen entsprechend der Arbeitshilfe „Kompensation des Schutzgutes Boden in der Bauleitplanung nach BauGB des Hessischen Landesamt für Naturschutz, Umwelt und Geologie 2018 zu planen und umzusetzen sind</a:t>
            </a:r>
          </a:p>
          <a:p>
            <a:pPr lvl="2" algn="l">
              <a:lnSpc>
                <a:spcPct val="100000"/>
              </a:lnSpc>
            </a:pPr>
            <a:r>
              <a:rPr lang="de-DE" dirty="0">
                <a:sym typeface="Wingdings" panose="05000000000000000000" pitchFamily="2" charset="2"/>
              </a:rPr>
              <a:t>Anregung wird nicht entsprochen</a:t>
            </a:r>
          </a:p>
          <a:p>
            <a:pPr lvl="2" algn="l">
              <a:lnSpc>
                <a:spcPct val="100000"/>
              </a:lnSpc>
            </a:pPr>
            <a:r>
              <a:rPr lang="de-DE" dirty="0">
                <a:sym typeface="Wingdings" panose="05000000000000000000" pitchFamily="2" charset="2"/>
              </a:rPr>
              <a:t>schutzgutübergreifende </a:t>
            </a:r>
            <a:r>
              <a:rPr lang="de-DE" sz="1800" dirty="0">
                <a:sym typeface="Wingdings" panose="05000000000000000000" pitchFamily="2" charset="2"/>
              </a:rPr>
              <a:t>Ausgleichs- und </a:t>
            </a:r>
            <a:r>
              <a:rPr lang="de-DE" sz="1800" dirty="0"/>
              <a:t>Minimierungsmaßnahmen</a:t>
            </a:r>
          </a:p>
          <a:p>
            <a:pPr lvl="2" algn="l">
              <a:lnSpc>
                <a:spcPct val="100000"/>
              </a:lnSpc>
            </a:pPr>
            <a:endParaRPr lang="de-DE" dirty="0">
              <a:sym typeface="Wingdings" panose="05000000000000000000" pitchFamily="2" charset="2"/>
            </a:endParaRPr>
          </a:p>
          <a:p>
            <a:pPr lvl="2" algn="l">
              <a:lnSpc>
                <a:spcPct val="100000"/>
              </a:lnSpc>
            </a:pPr>
            <a:endParaRPr lang="de-DE" dirty="0"/>
          </a:p>
        </p:txBody>
      </p:sp>
    </p:spTree>
    <p:extLst>
      <p:ext uri="{BB962C8B-B14F-4D97-AF65-F5344CB8AC3E}">
        <p14:creationId xmlns:p14="http://schemas.microsoft.com/office/powerpoint/2010/main" val="280396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r>
              <a:rPr lang="de-DE" sz="3600" dirty="0"/>
              <a:t>Weiteres Verfahren nach Baugesetzbuch (BauGB)</a:t>
            </a:r>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400961"/>
            <a:ext cx="9144000" cy="5008228"/>
          </a:xfrm>
        </p:spPr>
        <p:txBody>
          <a:bodyPr/>
          <a:lstStyle/>
          <a:p>
            <a:pPr marL="342900" indent="-342900" algn="l">
              <a:lnSpc>
                <a:spcPct val="100000"/>
              </a:lnSpc>
              <a:buFont typeface="Arial" panose="020B0604020202020204" pitchFamily="34" charset="0"/>
              <a:buChar char="•"/>
            </a:pPr>
            <a:r>
              <a:rPr lang="de-DE" sz="2000" spc="150" dirty="0">
                <a:cs typeface="Arial" panose="020B0604020202020204" pitchFamily="34" charset="0"/>
              </a:rPr>
              <a:t>Geänderter Entwurfsbeschluss</a:t>
            </a:r>
          </a:p>
          <a:p>
            <a:pPr marL="342900" indent="-342900" algn="l">
              <a:lnSpc>
                <a:spcPct val="100000"/>
              </a:lnSpc>
              <a:buFont typeface="Arial" panose="020B0604020202020204" pitchFamily="34" charset="0"/>
              <a:buChar char="•"/>
            </a:pPr>
            <a:r>
              <a:rPr lang="de-DE" sz="2000" spc="150" dirty="0">
                <a:cs typeface="Arial" panose="020B0604020202020204" pitchFamily="34" charset="0"/>
              </a:rPr>
              <a:t>Verfahren zur Beteiligung nach § 4a Abs. 3 BauGB </a:t>
            </a:r>
            <a:r>
              <a:rPr lang="de-DE" sz="2000" spc="150" dirty="0" err="1">
                <a:cs typeface="Arial" panose="020B0604020202020204" pitchFamily="34" charset="0"/>
              </a:rPr>
              <a:t>i.V.m</a:t>
            </a:r>
            <a:r>
              <a:rPr lang="de-DE" sz="2000" spc="150" dirty="0">
                <a:cs typeface="Arial" panose="020B0604020202020204" pitchFamily="34" charset="0"/>
              </a:rPr>
              <a:t>. § 3 Abs. 2 Beteiligung der Öffentlichkeit und § 4a Abs. 3 BauGB </a:t>
            </a:r>
            <a:r>
              <a:rPr lang="de-DE" sz="2000" spc="150" dirty="0" err="1">
                <a:cs typeface="Arial" panose="020B0604020202020204" pitchFamily="34" charset="0"/>
              </a:rPr>
              <a:t>i.V.m</a:t>
            </a:r>
            <a:r>
              <a:rPr lang="de-DE" sz="2000" spc="150" dirty="0">
                <a:cs typeface="Arial" panose="020B0604020202020204" pitchFamily="34" charset="0"/>
              </a:rPr>
              <a:t>. § 4 Abs. 2 BauGB Beteiligung der TÖBs im September/Oktober 2022</a:t>
            </a:r>
          </a:p>
          <a:p>
            <a:pPr marL="342900" indent="-342900" algn="l">
              <a:lnSpc>
                <a:spcPct val="100000"/>
              </a:lnSpc>
              <a:buFont typeface="Arial" panose="020B0604020202020204" pitchFamily="34" charset="0"/>
              <a:buChar char="•"/>
            </a:pPr>
            <a:r>
              <a:rPr lang="de-DE" sz="2000" spc="150" dirty="0">
                <a:cs typeface="Arial" panose="020B0604020202020204" pitchFamily="34" charset="0"/>
                <a:sym typeface="Wingdings" panose="05000000000000000000" pitchFamily="2" charset="2"/>
              </a:rPr>
              <a:t>Feststellungsbeschluss/Satzungsbeschluss</a:t>
            </a:r>
          </a:p>
          <a:p>
            <a:pPr marL="342900" indent="-342900" algn="l">
              <a:lnSpc>
                <a:spcPct val="100000"/>
              </a:lnSpc>
              <a:buFont typeface="Arial" panose="020B0604020202020204" pitchFamily="34" charset="0"/>
              <a:buChar char="•"/>
            </a:pPr>
            <a:endParaRPr lang="de-DE" dirty="0">
              <a:sym typeface="Wingdings" panose="05000000000000000000" pitchFamily="2" charset="2"/>
            </a:endParaRPr>
          </a:p>
        </p:txBody>
      </p:sp>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Tree>
    <p:extLst>
      <p:ext uri="{BB962C8B-B14F-4D97-AF65-F5344CB8AC3E}">
        <p14:creationId xmlns:p14="http://schemas.microsoft.com/office/powerpoint/2010/main" val="183107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9E2346C-1DF4-9378-72E8-CE511F3C6F9A}"/>
              </a:ext>
            </a:extLst>
          </p:cNvPr>
          <p:cNvSpPr>
            <a:spLocks noGrp="1"/>
          </p:cNvSpPr>
          <p:nvPr>
            <p:ph type="title"/>
          </p:nvPr>
        </p:nvSpPr>
        <p:spPr/>
        <p:txBody>
          <a:bodyPr/>
          <a:lstStyle/>
          <a:p>
            <a:endParaRPr lang="de-DE" dirty="0"/>
          </a:p>
        </p:txBody>
      </p:sp>
      <p:sp>
        <p:nvSpPr>
          <p:cNvPr id="5" name="Textplatzhalter 4">
            <a:extLst>
              <a:ext uri="{FF2B5EF4-FFF2-40B4-BE49-F238E27FC236}">
                <a16:creationId xmlns:a16="http://schemas.microsoft.com/office/drawing/2014/main" id="{A16B2A06-1608-72EB-05C1-DF5B639CFA52}"/>
              </a:ext>
            </a:extLst>
          </p:cNvPr>
          <p:cNvSpPr>
            <a:spLocks noGrp="1"/>
          </p:cNvSpPr>
          <p:nvPr>
            <p:ph type="body" idx="1"/>
          </p:nvPr>
        </p:nvSpPr>
        <p:spPr>
          <a:xfrm>
            <a:off x="839788" y="365125"/>
            <a:ext cx="5157787" cy="810532"/>
          </a:xfrm>
        </p:spPr>
        <p:txBody>
          <a:bodyPr/>
          <a:lstStyle/>
          <a:p>
            <a:pPr algn="ctr"/>
            <a:r>
              <a:rPr lang="de-DE" dirty="0"/>
              <a:t>15. Änderung des Flächennutzungsplanes, ST </a:t>
            </a:r>
            <a:r>
              <a:rPr lang="de-DE" dirty="0" err="1"/>
              <a:t>Wrexen</a:t>
            </a:r>
            <a:endParaRPr lang="de-DE" dirty="0"/>
          </a:p>
        </p:txBody>
      </p:sp>
      <p:pic>
        <p:nvPicPr>
          <p:cNvPr id="12" name="Inhaltsplatzhalter 11" descr="Ein Bild, das Text enthält.&#10;&#10;Automatisch generierte Beschreibung">
            <a:extLst>
              <a:ext uri="{FF2B5EF4-FFF2-40B4-BE49-F238E27FC236}">
                <a16:creationId xmlns:a16="http://schemas.microsoft.com/office/drawing/2014/main" id="{067B22D2-3844-D010-AF97-665FAAD1AD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46772" y="1690688"/>
            <a:ext cx="4543819" cy="4498975"/>
          </a:xfrm>
        </p:spPr>
      </p:pic>
      <p:sp>
        <p:nvSpPr>
          <p:cNvPr id="7" name="Textplatzhalter 6">
            <a:extLst>
              <a:ext uri="{FF2B5EF4-FFF2-40B4-BE49-F238E27FC236}">
                <a16:creationId xmlns:a16="http://schemas.microsoft.com/office/drawing/2014/main" id="{75493FBB-9A24-12A7-7368-D33247D290BE}"/>
              </a:ext>
            </a:extLst>
          </p:cNvPr>
          <p:cNvSpPr>
            <a:spLocks noGrp="1"/>
          </p:cNvSpPr>
          <p:nvPr>
            <p:ph type="body" sz="quarter" idx="3"/>
          </p:nvPr>
        </p:nvSpPr>
        <p:spPr>
          <a:xfrm>
            <a:off x="6172200" y="365125"/>
            <a:ext cx="5183188" cy="810532"/>
          </a:xfrm>
        </p:spPr>
        <p:txBody>
          <a:bodyPr/>
          <a:lstStyle/>
          <a:p>
            <a:pPr algn="ctr"/>
            <a:r>
              <a:rPr lang="de-DE" dirty="0"/>
              <a:t>3. Änderung des Bebauungsplanes Nr. 18 „Gl </a:t>
            </a:r>
            <a:r>
              <a:rPr lang="de-DE" dirty="0" err="1"/>
              <a:t>Wrexen</a:t>
            </a:r>
            <a:r>
              <a:rPr lang="de-DE" dirty="0"/>
              <a:t>“</a:t>
            </a:r>
          </a:p>
        </p:txBody>
      </p:sp>
      <p:pic>
        <p:nvPicPr>
          <p:cNvPr id="10" name="Inhaltsplatzhalter 9" descr="Ein Bild, das Text enthält.&#10;&#10;Automatisch generierte Beschreibung">
            <a:extLst>
              <a:ext uri="{FF2B5EF4-FFF2-40B4-BE49-F238E27FC236}">
                <a16:creationId xmlns:a16="http://schemas.microsoft.com/office/drawing/2014/main" id="{39F36091-B55E-68AB-51FB-92B5158849D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91805" y="1690688"/>
            <a:ext cx="4558043" cy="4498975"/>
          </a:xfrm>
        </p:spPr>
      </p:pic>
    </p:spTree>
    <p:extLst>
      <p:ext uri="{BB962C8B-B14F-4D97-AF65-F5344CB8AC3E}">
        <p14:creationId xmlns:p14="http://schemas.microsoft.com/office/powerpoint/2010/main" val="81604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r>
              <a:rPr lang="de-DE" sz="3600" dirty="0"/>
              <a:t>Bisheriges Verfahren nach Baugesetzbuch (BauGB)</a:t>
            </a:r>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400961"/>
            <a:ext cx="9144000" cy="5008228"/>
          </a:xfrm>
        </p:spPr>
        <p:txBody>
          <a:bodyPr/>
          <a:lstStyle/>
          <a:p>
            <a:pPr marL="342900" indent="-342900" algn="l">
              <a:lnSpc>
                <a:spcPct val="100000"/>
              </a:lnSpc>
              <a:buFont typeface="Arial" panose="020B0604020202020204" pitchFamily="34" charset="0"/>
              <a:buChar char="•"/>
            </a:pPr>
            <a:r>
              <a:rPr lang="de-DE" dirty="0"/>
              <a:t>Einleitungs- bzw. Aufstellungsbeschluss am 29. August 2019</a:t>
            </a:r>
          </a:p>
          <a:p>
            <a:pPr marL="342900" indent="-342900" algn="l">
              <a:lnSpc>
                <a:spcPct val="100000"/>
              </a:lnSpc>
              <a:buFont typeface="Arial" panose="020B0604020202020204" pitchFamily="34" charset="0"/>
              <a:buChar char="•"/>
            </a:pPr>
            <a:r>
              <a:rPr lang="de-DE" dirty="0">
                <a:sym typeface="Wingdings" panose="05000000000000000000" pitchFamily="2" charset="2"/>
              </a:rPr>
              <a:t>Frühzeitige Beteiligungsprozesse im Frühjahr 2021</a:t>
            </a:r>
          </a:p>
          <a:p>
            <a:pPr marL="342900" indent="-342900" algn="l">
              <a:lnSpc>
                <a:spcPct val="100000"/>
              </a:lnSpc>
              <a:buFont typeface="Arial" panose="020B0604020202020204" pitchFamily="34" charset="0"/>
              <a:buChar char="•"/>
            </a:pPr>
            <a:r>
              <a:rPr lang="de-DE" dirty="0">
                <a:sym typeface="Wingdings" panose="05000000000000000000" pitchFamily="2" charset="2"/>
              </a:rPr>
              <a:t>Formelle Beteiligung der Öffentlichkeit vom 04. Januar bis 07. Februar 2022</a:t>
            </a:r>
          </a:p>
          <a:p>
            <a:pPr marL="342900" indent="-342900" algn="l">
              <a:lnSpc>
                <a:spcPct val="100000"/>
              </a:lnSpc>
              <a:buFont typeface="Arial" panose="020B0604020202020204" pitchFamily="34" charset="0"/>
              <a:buChar char="•"/>
            </a:pPr>
            <a:r>
              <a:rPr lang="de-DE" dirty="0">
                <a:sym typeface="Wingdings" panose="05000000000000000000" pitchFamily="2" charset="2"/>
              </a:rPr>
              <a:t>Formelle Beteiligung der sonstigen Träger öffentlicher Belange und Nachbargemeinden vom 21. Dezember 2021 bis 25. Januar 2022</a:t>
            </a:r>
          </a:p>
        </p:txBody>
      </p:sp>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Tree>
    <p:extLst>
      <p:ext uri="{BB962C8B-B14F-4D97-AF65-F5344CB8AC3E}">
        <p14:creationId xmlns:p14="http://schemas.microsoft.com/office/powerpoint/2010/main" val="20397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endParaRPr lang="de-DE" sz="3600" dirty="0"/>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400961"/>
            <a:ext cx="8836058" cy="4264548"/>
          </a:xfrm>
        </p:spPr>
        <p:txBody>
          <a:bodyPr>
            <a:normAutofit/>
          </a:bodyPr>
          <a:lstStyle/>
          <a:p>
            <a:pPr marL="342900" indent="-342900" algn="l">
              <a:lnSpc>
                <a:spcPct val="100000"/>
              </a:lnSpc>
              <a:buFont typeface="Arial" panose="020B0604020202020204" pitchFamily="34" charset="0"/>
              <a:buChar char="•"/>
            </a:pPr>
            <a:r>
              <a:rPr lang="de-DE" u="sng" dirty="0">
                <a:sym typeface="Wingdings" panose="05000000000000000000" pitchFamily="2" charset="2"/>
              </a:rPr>
              <a:t>Landkreis Waldeck-Frankenberg, Fachdienst Umwelt:</a:t>
            </a:r>
          </a:p>
          <a:p>
            <a:pPr algn="l">
              <a:lnSpc>
                <a:spcPct val="100000"/>
              </a:lnSpc>
            </a:pPr>
            <a:endParaRPr lang="de-DE" u="sng" dirty="0">
              <a:sym typeface="Wingdings" panose="05000000000000000000" pitchFamily="2" charset="2"/>
            </a:endParaRPr>
          </a:p>
          <a:p>
            <a:pPr lvl="1" algn="l">
              <a:lnSpc>
                <a:spcPct val="100000"/>
              </a:lnSpc>
            </a:pPr>
            <a:r>
              <a:rPr lang="de-DE" b="1" dirty="0">
                <a:sym typeface="Wingdings" panose="05000000000000000000" pitchFamily="2" charset="2"/>
              </a:rPr>
              <a:t>Naturschutz</a:t>
            </a:r>
          </a:p>
          <a:p>
            <a:pPr lvl="1" algn="l">
              <a:lnSpc>
                <a:spcPct val="100000"/>
              </a:lnSpc>
            </a:pPr>
            <a:r>
              <a:rPr lang="de-DE" dirty="0">
                <a:sym typeface="Wingdings" panose="05000000000000000000" pitchFamily="2" charset="2"/>
              </a:rPr>
              <a:t>- ANREGUNG: Die Fläche im Bereich „Scherfeder Hude“ wurde erweitert und dadurch der Anteil der überbaubaren Grundstücksfläche erhöht</a:t>
            </a:r>
          </a:p>
          <a:p>
            <a:pPr marL="1200150" lvl="2" indent="-285750" algn="l">
              <a:lnSpc>
                <a:spcPct val="100000"/>
              </a:lnSpc>
              <a:buFont typeface="Wingdings" panose="05000000000000000000" pitchFamily="2" charset="2"/>
              <a:buChar char="à"/>
            </a:pPr>
            <a:r>
              <a:rPr lang="de-DE" dirty="0">
                <a:sym typeface="Wingdings" panose="05000000000000000000" pitchFamily="2" charset="2"/>
              </a:rPr>
              <a:t>Die Aussage wird zurückgewiesen</a:t>
            </a:r>
          </a:p>
          <a:p>
            <a:pPr marL="1200150" lvl="2" indent="-285750" algn="l">
              <a:lnSpc>
                <a:spcPct val="100000"/>
              </a:lnSpc>
              <a:buFont typeface="Wingdings" panose="05000000000000000000" pitchFamily="2" charset="2"/>
              <a:buChar char="à"/>
            </a:pPr>
            <a:r>
              <a:rPr lang="de-DE" dirty="0"/>
              <a:t>Urfassung des B-Planes: GRZ = 0,6</a:t>
            </a:r>
            <a:endParaRPr lang="de-DE" dirty="0">
              <a:sym typeface="Wingdings" panose="05000000000000000000" pitchFamily="2" charset="2"/>
            </a:endParaRPr>
          </a:p>
          <a:p>
            <a:pPr marL="1200150" lvl="2" indent="-285750" algn="l">
              <a:lnSpc>
                <a:spcPct val="100000"/>
              </a:lnSpc>
              <a:buFont typeface="Wingdings" panose="05000000000000000000" pitchFamily="2" charset="2"/>
              <a:buChar char="à"/>
            </a:pPr>
            <a:r>
              <a:rPr lang="de-DE" dirty="0"/>
              <a:t>1. Änderung des B-Planes: GRZ = 0,8</a:t>
            </a:r>
          </a:p>
          <a:p>
            <a:pPr marL="1200150" lvl="2" indent="-285750" algn="l">
              <a:lnSpc>
                <a:spcPct val="100000"/>
              </a:lnSpc>
              <a:buFont typeface="Wingdings" panose="05000000000000000000" pitchFamily="2" charset="2"/>
              <a:buChar char="à"/>
            </a:pPr>
            <a:r>
              <a:rPr lang="de-DE" dirty="0">
                <a:sym typeface="Wingdings" panose="05000000000000000000" pitchFamily="2" charset="2"/>
              </a:rPr>
              <a:t>3. Änderung des B-Planes: GRZ = 0,8</a:t>
            </a:r>
          </a:p>
        </p:txBody>
      </p:sp>
    </p:spTree>
    <p:extLst>
      <p:ext uri="{BB962C8B-B14F-4D97-AF65-F5344CB8AC3E}">
        <p14:creationId xmlns:p14="http://schemas.microsoft.com/office/powerpoint/2010/main" val="299967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AB2CA6C-2FD3-633A-5918-162CA9113312}"/>
              </a:ext>
            </a:extLst>
          </p:cNvPr>
          <p:cNvSpPr>
            <a:spLocks noGrp="1"/>
          </p:cNvSpPr>
          <p:nvPr>
            <p:ph type="title"/>
          </p:nvPr>
        </p:nvSpPr>
        <p:spPr/>
        <p:txBody>
          <a:bodyPr/>
          <a:lstStyle/>
          <a:p>
            <a:endParaRPr lang="de-DE"/>
          </a:p>
        </p:txBody>
      </p:sp>
      <p:pic>
        <p:nvPicPr>
          <p:cNvPr id="8" name="Inhaltsplatzhalter 7" descr="Ein Bild, das Text, Karte enthält.&#10;&#10;Automatisch generierte Beschreibung">
            <a:extLst>
              <a:ext uri="{FF2B5EF4-FFF2-40B4-BE49-F238E27FC236}">
                <a16:creationId xmlns:a16="http://schemas.microsoft.com/office/drawing/2014/main" id="{CEBC765D-4044-C797-B711-1ACF8395DD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303568"/>
            <a:ext cx="5181600" cy="3395451"/>
          </a:xfrm>
        </p:spPr>
      </p:pic>
      <p:pic>
        <p:nvPicPr>
          <p:cNvPr id="10" name="Inhaltsplatzhalter 9">
            <a:extLst>
              <a:ext uri="{FF2B5EF4-FFF2-40B4-BE49-F238E27FC236}">
                <a16:creationId xmlns:a16="http://schemas.microsoft.com/office/drawing/2014/main" id="{2B026A30-D41B-E289-6AC5-0020E2387C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03568"/>
            <a:ext cx="5181600" cy="3395451"/>
          </a:xfrm>
        </p:spPr>
      </p:pic>
      <p:sp>
        <p:nvSpPr>
          <p:cNvPr id="11" name="Ellipse 10">
            <a:extLst>
              <a:ext uri="{FF2B5EF4-FFF2-40B4-BE49-F238E27FC236}">
                <a16:creationId xmlns:a16="http://schemas.microsoft.com/office/drawing/2014/main" id="{99C873C0-7891-C714-BD97-051489E554CC}"/>
              </a:ext>
            </a:extLst>
          </p:cNvPr>
          <p:cNvSpPr/>
          <p:nvPr/>
        </p:nvSpPr>
        <p:spPr>
          <a:xfrm>
            <a:off x="5144277" y="2883159"/>
            <a:ext cx="951723" cy="8397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a:extLst>
              <a:ext uri="{FF2B5EF4-FFF2-40B4-BE49-F238E27FC236}">
                <a16:creationId xmlns:a16="http://schemas.microsoft.com/office/drawing/2014/main" id="{9026F9EB-CB23-AD4B-B42C-C700B7347302}"/>
              </a:ext>
            </a:extLst>
          </p:cNvPr>
          <p:cNvSpPr/>
          <p:nvPr/>
        </p:nvSpPr>
        <p:spPr>
          <a:xfrm>
            <a:off x="10307002" y="2775501"/>
            <a:ext cx="951723" cy="83975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B9CBEBB-D954-3218-1FD9-5B1C8EEFB796}"/>
              </a:ext>
            </a:extLst>
          </p:cNvPr>
          <p:cNvSpPr txBox="1"/>
          <p:nvPr/>
        </p:nvSpPr>
        <p:spPr>
          <a:xfrm>
            <a:off x="838200" y="5800725"/>
            <a:ext cx="1733550" cy="371475"/>
          </a:xfrm>
          <a:prstGeom prst="rect">
            <a:avLst/>
          </a:prstGeom>
          <a:noFill/>
        </p:spPr>
        <p:txBody>
          <a:bodyPr wrap="square" rtlCol="0">
            <a:spAutoFit/>
          </a:bodyPr>
          <a:lstStyle/>
          <a:p>
            <a:r>
              <a:rPr lang="de-DE" dirty="0"/>
              <a:t>Urfassung</a:t>
            </a:r>
          </a:p>
        </p:txBody>
      </p:sp>
      <p:sp>
        <p:nvSpPr>
          <p:cNvPr id="16" name="Textfeld 15">
            <a:extLst>
              <a:ext uri="{FF2B5EF4-FFF2-40B4-BE49-F238E27FC236}">
                <a16:creationId xmlns:a16="http://schemas.microsoft.com/office/drawing/2014/main" id="{A65EA261-4E6A-7EF0-D0FF-A218241E0AEC}"/>
              </a:ext>
            </a:extLst>
          </p:cNvPr>
          <p:cNvSpPr txBox="1"/>
          <p:nvPr/>
        </p:nvSpPr>
        <p:spPr>
          <a:xfrm>
            <a:off x="6096000" y="5795962"/>
            <a:ext cx="1733550" cy="371475"/>
          </a:xfrm>
          <a:prstGeom prst="rect">
            <a:avLst/>
          </a:prstGeom>
          <a:noFill/>
        </p:spPr>
        <p:txBody>
          <a:bodyPr wrap="square" rtlCol="0">
            <a:spAutoFit/>
          </a:bodyPr>
          <a:lstStyle/>
          <a:p>
            <a:r>
              <a:rPr lang="de-DE" dirty="0"/>
              <a:t>1. Änderung</a:t>
            </a:r>
          </a:p>
        </p:txBody>
      </p:sp>
    </p:spTree>
    <p:extLst>
      <p:ext uri="{BB962C8B-B14F-4D97-AF65-F5344CB8AC3E}">
        <p14:creationId xmlns:p14="http://schemas.microsoft.com/office/powerpoint/2010/main" val="782893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endParaRPr lang="de-DE" sz="3600" dirty="0"/>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400961"/>
            <a:ext cx="9144000" cy="5008228"/>
          </a:xfrm>
        </p:spPr>
        <p:txBody>
          <a:bodyPr>
            <a:normAutofit/>
          </a:bodyPr>
          <a:lstStyle/>
          <a:p>
            <a:pPr lvl="2" algn="l">
              <a:lnSpc>
                <a:spcPct val="100000"/>
              </a:lnSpc>
            </a:pPr>
            <a:endParaRPr lang="de-DE" dirty="0">
              <a:sym typeface="Wingdings" panose="05000000000000000000" pitchFamily="2" charset="2"/>
            </a:endParaRPr>
          </a:p>
          <a:p>
            <a:pPr marL="800100" lvl="1" indent="-342900" algn="l">
              <a:lnSpc>
                <a:spcPct val="100000"/>
              </a:lnSpc>
              <a:buFontTx/>
              <a:buChar char="-"/>
            </a:pPr>
            <a:endParaRPr lang="de-DE" dirty="0">
              <a:sym typeface="Wingdings" panose="05000000000000000000" pitchFamily="2" charset="2"/>
            </a:endParaRPr>
          </a:p>
        </p:txBody>
      </p:sp>
      <p:sp>
        <p:nvSpPr>
          <p:cNvPr id="5" name="Textfeld 4">
            <a:extLst>
              <a:ext uri="{FF2B5EF4-FFF2-40B4-BE49-F238E27FC236}">
                <a16:creationId xmlns:a16="http://schemas.microsoft.com/office/drawing/2014/main" id="{BAB2D1E3-3DBE-392B-CA1F-33F0DB6FFD61}"/>
              </a:ext>
            </a:extLst>
          </p:cNvPr>
          <p:cNvSpPr txBox="1"/>
          <p:nvPr/>
        </p:nvSpPr>
        <p:spPr>
          <a:xfrm>
            <a:off x="948906" y="1604512"/>
            <a:ext cx="10248181" cy="923330"/>
          </a:xfrm>
          <a:prstGeom prst="rect">
            <a:avLst/>
          </a:prstGeom>
          <a:noFill/>
        </p:spPr>
        <p:txBody>
          <a:bodyPr wrap="square">
            <a:spAutoFit/>
          </a:bodyPr>
          <a:lstStyle/>
          <a:p>
            <a:pPr marL="800100" lvl="1" indent="-342900" algn="l">
              <a:lnSpc>
                <a:spcPct val="100000"/>
              </a:lnSpc>
              <a:buFontTx/>
              <a:buChar char="-"/>
            </a:pPr>
            <a:r>
              <a:rPr lang="de-DE" dirty="0">
                <a:sym typeface="Wingdings" panose="05000000000000000000" pitchFamily="2" charset="2"/>
              </a:rPr>
              <a:t>ANREGUNG: die westlich begrenzende Nord-Süd-verlaufende Grünfläche 3b soll vollumfänglich erhalten bleiben </a:t>
            </a:r>
            <a:endParaRPr lang="de-DE" dirty="0">
              <a:solidFill>
                <a:srgbClr val="FF0000"/>
              </a:solidFill>
              <a:sym typeface="Wingdings" panose="05000000000000000000" pitchFamily="2" charset="2"/>
            </a:endParaRPr>
          </a:p>
          <a:p>
            <a:pPr lvl="2"/>
            <a:r>
              <a:rPr lang="de-DE" dirty="0">
                <a:sym typeface="Wingdings" panose="05000000000000000000" pitchFamily="2" charset="2"/>
              </a:rPr>
              <a:t>Anregung wird entsprochen</a:t>
            </a:r>
          </a:p>
        </p:txBody>
      </p:sp>
      <p:pic>
        <p:nvPicPr>
          <p:cNvPr id="6" name="Grafik 5">
            <a:extLst>
              <a:ext uri="{FF2B5EF4-FFF2-40B4-BE49-F238E27FC236}">
                <a16:creationId xmlns:a16="http://schemas.microsoft.com/office/drawing/2014/main" id="{28E2043D-8041-A3FF-DB60-E0A10DA6F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06" y="3248516"/>
            <a:ext cx="6671798" cy="3609484"/>
          </a:xfrm>
          <a:prstGeom prst="rect">
            <a:avLst/>
          </a:prstGeom>
        </p:spPr>
      </p:pic>
      <p:sp>
        <p:nvSpPr>
          <p:cNvPr id="10" name="Ellipse 9">
            <a:extLst>
              <a:ext uri="{FF2B5EF4-FFF2-40B4-BE49-F238E27FC236}">
                <a16:creationId xmlns:a16="http://schemas.microsoft.com/office/drawing/2014/main" id="{5A0FE9E7-B111-5A6A-DB33-A1A02781E80A}"/>
              </a:ext>
            </a:extLst>
          </p:cNvPr>
          <p:cNvSpPr/>
          <p:nvPr/>
        </p:nvSpPr>
        <p:spPr>
          <a:xfrm>
            <a:off x="1247163" y="4237702"/>
            <a:ext cx="1084977" cy="13659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957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endParaRPr lang="de-DE" sz="3600" dirty="0"/>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140903"/>
            <a:ext cx="9144000" cy="5209563"/>
          </a:xfrm>
        </p:spPr>
        <p:txBody>
          <a:bodyPr>
            <a:normAutofit/>
          </a:bodyPr>
          <a:lstStyle/>
          <a:p>
            <a:pPr marL="342900" indent="-342900" algn="l">
              <a:lnSpc>
                <a:spcPct val="100000"/>
              </a:lnSpc>
              <a:buFont typeface="Arial" panose="020B0604020202020204" pitchFamily="34" charset="0"/>
              <a:buChar char="•"/>
            </a:pPr>
            <a:r>
              <a:rPr lang="de-DE" u="sng" dirty="0">
                <a:sym typeface="Wingdings" panose="05000000000000000000" pitchFamily="2" charset="2"/>
              </a:rPr>
              <a:t>Die Autobahn GmbH des Bundes:</a:t>
            </a:r>
          </a:p>
          <a:p>
            <a:pPr lvl="1" algn="l">
              <a:lnSpc>
                <a:spcPct val="100000"/>
              </a:lnSpc>
            </a:pPr>
            <a:r>
              <a:rPr lang="de-DE" dirty="0">
                <a:sym typeface="Wingdings" panose="05000000000000000000" pitchFamily="2" charset="2"/>
              </a:rPr>
              <a:t>- ANREGUNG, die Bauverbots- bzw. Baubeschränkungszone nach § 9 Bundesfernstraßengesetzt darzustellen </a:t>
            </a:r>
          </a:p>
          <a:p>
            <a:pPr marL="1200150" lvl="2" indent="-285750" algn="l">
              <a:lnSpc>
                <a:spcPct val="100000"/>
              </a:lnSpc>
              <a:buFont typeface="Wingdings" panose="05000000000000000000" pitchFamily="2" charset="2"/>
              <a:buChar char="à"/>
            </a:pPr>
            <a:r>
              <a:rPr lang="de-DE" dirty="0">
                <a:sym typeface="Wingdings" panose="05000000000000000000" pitchFamily="2" charset="2"/>
              </a:rPr>
              <a:t>Anregung wird entsprochen</a:t>
            </a:r>
          </a:p>
          <a:p>
            <a:pPr lvl="1" algn="l">
              <a:lnSpc>
                <a:spcPct val="100000"/>
              </a:lnSpc>
            </a:pPr>
            <a:r>
              <a:rPr lang="de-DE" dirty="0">
                <a:sym typeface="Wingdings" panose="05000000000000000000" pitchFamily="2" charset="2"/>
              </a:rPr>
              <a:t>- ANREGUNG, ein Verkehrsgutachten zu erstellen, aus dem hervorgeht, welche Verkehrsbelastung für die Anschlussstelle Marsberg und Diemelstadt entstehen</a:t>
            </a:r>
          </a:p>
          <a:p>
            <a:pPr lvl="2" algn="l">
              <a:lnSpc>
                <a:spcPct val="100000"/>
              </a:lnSpc>
            </a:pPr>
            <a:r>
              <a:rPr lang="de-DE" dirty="0">
                <a:sym typeface="Wingdings" panose="05000000000000000000" pitchFamily="2" charset="2"/>
              </a:rPr>
              <a:t>Anregung wird nicht entsprochen</a:t>
            </a:r>
          </a:p>
          <a:p>
            <a:pPr lvl="2" algn="l">
              <a:lnSpc>
                <a:spcPct val="100000"/>
              </a:lnSpc>
            </a:pPr>
            <a:r>
              <a:rPr lang="de-DE" dirty="0">
                <a:sym typeface="Wingdings" panose="05000000000000000000" pitchFamily="2" charset="2"/>
              </a:rPr>
              <a:t></a:t>
            </a:r>
            <a:r>
              <a:rPr lang="de-DE" dirty="0"/>
              <a:t>Durch den Bebauungsplan soll eine zusätzliche Lagerfläche durch die Ausweisung eines Industriegebietes planungsrechtlich gesichert werden</a:t>
            </a:r>
            <a:endParaRPr lang="de-DE" dirty="0">
              <a:sym typeface="Wingdings" panose="05000000000000000000" pitchFamily="2" charset="2"/>
            </a:endParaRPr>
          </a:p>
          <a:p>
            <a:pPr lvl="2" algn="l">
              <a:lnSpc>
                <a:spcPct val="100000"/>
              </a:lnSpc>
            </a:pPr>
            <a:r>
              <a:rPr lang="de-DE" dirty="0">
                <a:sym typeface="Wingdings" panose="05000000000000000000" pitchFamily="2" charset="2"/>
              </a:rPr>
              <a:t></a:t>
            </a:r>
            <a:r>
              <a:rPr lang="de-DE" dirty="0"/>
              <a:t>Hierdurch soll der Lagerbestand erhöht, jedoch nicht die Produktion hochgefahren werden</a:t>
            </a:r>
            <a:endParaRPr lang="de-DE" dirty="0">
              <a:sym typeface="Wingdings" panose="05000000000000000000" pitchFamily="2" charset="2"/>
            </a:endParaRPr>
          </a:p>
          <a:p>
            <a:pPr lvl="2" algn="l">
              <a:lnSpc>
                <a:spcPct val="100000"/>
              </a:lnSpc>
            </a:pPr>
            <a:r>
              <a:rPr lang="de-DE" dirty="0">
                <a:sym typeface="Wingdings" panose="05000000000000000000" pitchFamily="2" charset="2"/>
              </a:rPr>
              <a:t></a:t>
            </a:r>
            <a:r>
              <a:rPr lang="de-DE" dirty="0"/>
              <a:t>Es ist nicht anzunehmen, dass durch 3,5 zusätzliche Auf- und Abfahrten pro Tag die Anschlussstellen Marsberg und Diemelstadt nachteilig beeinträchtigt werden</a:t>
            </a:r>
            <a:endParaRPr lang="de-DE" dirty="0">
              <a:sym typeface="Wingdings" panose="05000000000000000000" pitchFamily="2" charset="2"/>
            </a:endParaRPr>
          </a:p>
          <a:p>
            <a:pPr lvl="1" algn="l">
              <a:lnSpc>
                <a:spcPct val="100000"/>
              </a:lnSpc>
            </a:pPr>
            <a:endParaRPr lang="de-DE" dirty="0"/>
          </a:p>
        </p:txBody>
      </p:sp>
    </p:spTree>
    <p:extLst>
      <p:ext uri="{BB962C8B-B14F-4D97-AF65-F5344CB8AC3E}">
        <p14:creationId xmlns:p14="http://schemas.microsoft.com/office/powerpoint/2010/main" val="339723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140905"/>
            <a:ext cx="9144000" cy="5327008"/>
          </a:xfrm>
        </p:spPr>
        <p:txBody>
          <a:bodyPr>
            <a:normAutofit/>
          </a:bodyPr>
          <a:lstStyle/>
          <a:p>
            <a:pPr lvl="1" algn="l">
              <a:lnSpc>
                <a:spcPct val="100000"/>
              </a:lnSpc>
            </a:pPr>
            <a:r>
              <a:rPr lang="de-DE" dirty="0">
                <a:sym typeface="Wingdings" panose="05000000000000000000" pitchFamily="2" charset="2"/>
              </a:rPr>
              <a:t>- ANREGUNG: die Blendwirkungen und Lichtimmissionen von Gebäuden und Anlagen im Plangebiet gegenüber den angrenzenden Verkehrsflächen der Bundesautobahn A44 sind auszuschließen </a:t>
            </a:r>
          </a:p>
          <a:p>
            <a:pPr lvl="2" algn="l">
              <a:lnSpc>
                <a:spcPct val="100000"/>
              </a:lnSpc>
            </a:pPr>
            <a:r>
              <a:rPr lang="de-DE" dirty="0">
                <a:sym typeface="Wingdings" panose="05000000000000000000" pitchFamily="2" charset="2"/>
              </a:rPr>
              <a:t>Anregung wird entsprochen</a:t>
            </a:r>
          </a:p>
          <a:p>
            <a:pPr lvl="2" algn="l">
              <a:lnSpc>
                <a:spcPct val="100000"/>
              </a:lnSpc>
            </a:pPr>
            <a:r>
              <a:rPr lang="de-DE" dirty="0">
                <a:sym typeface="Wingdings" panose="05000000000000000000" pitchFamily="2" charset="2"/>
              </a:rPr>
              <a:t>Festsetzung wird entsprechend ergänzt</a:t>
            </a:r>
          </a:p>
          <a:p>
            <a:pPr lvl="2" algn="l">
              <a:lnSpc>
                <a:spcPct val="100000"/>
              </a:lnSpc>
            </a:pPr>
            <a:endParaRPr lang="de-DE" dirty="0">
              <a:sym typeface="Wingdings" panose="05000000000000000000" pitchFamily="2" charset="2"/>
            </a:endParaRPr>
          </a:p>
          <a:p>
            <a:pPr lvl="1" algn="l">
              <a:lnSpc>
                <a:spcPct val="100000"/>
              </a:lnSpc>
            </a:pPr>
            <a:r>
              <a:rPr lang="de-DE" dirty="0"/>
              <a:t>- ANREGUNG: Begrenzungen der Werbeanlagen sollte getroffen werden</a:t>
            </a:r>
          </a:p>
          <a:p>
            <a:pPr lvl="2" algn="l">
              <a:lnSpc>
                <a:spcPct val="100000"/>
              </a:lnSpc>
            </a:pPr>
            <a:r>
              <a:rPr lang="de-DE" dirty="0">
                <a:sym typeface="Wingdings" panose="05000000000000000000" pitchFamily="2" charset="2"/>
              </a:rPr>
              <a:t></a:t>
            </a:r>
            <a:r>
              <a:rPr lang="de-DE" dirty="0"/>
              <a:t>Bebauungsplan trifft bereits die Festsetzung, dass Werbeanlagen in jeglicher Form</a:t>
            </a:r>
          </a:p>
          <a:p>
            <a:pPr lvl="2" algn="l">
              <a:lnSpc>
                <a:spcPct val="100000"/>
              </a:lnSpc>
            </a:pPr>
            <a:r>
              <a:rPr lang="de-DE" dirty="0"/>
              <a:t>nach § 33 Straßenverkehrsordnung nicht zulässig sind</a:t>
            </a:r>
          </a:p>
          <a:p>
            <a:pPr lvl="1" algn="l">
              <a:lnSpc>
                <a:spcPct val="100000"/>
              </a:lnSpc>
            </a:pPr>
            <a:endParaRPr lang="de-DE" dirty="0"/>
          </a:p>
        </p:txBody>
      </p:sp>
    </p:spTree>
    <p:extLst>
      <p:ext uri="{BB962C8B-B14F-4D97-AF65-F5344CB8AC3E}">
        <p14:creationId xmlns:p14="http://schemas.microsoft.com/office/powerpoint/2010/main" val="2249276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Text, ClipArt enthält.&#10;&#10;Automatisch generierte Beschreibung">
            <a:extLst>
              <a:ext uri="{FF2B5EF4-FFF2-40B4-BE49-F238E27FC236}">
                <a16:creationId xmlns:a16="http://schemas.microsoft.com/office/drawing/2014/main" id="{9841692C-3BC1-3676-DF23-42A802BA0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75" y="5324475"/>
            <a:ext cx="2638425" cy="1533525"/>
          </a:xfrm>
          <a:prstGeom prst="rect">
            <a:avLst/>
          </a:prstGeom>
        </p:spPr>
      </p:pic>
      <p:sp>
        <p:nvSpPr>
          <p:cNvPr id="2" name="Titel 1">
            <a:extLst>
              <a:ext uri="{FF2B5EF4-FFF2-40B4-BE49-F238E27FC236}">
                <a16:creationId xmlns:a16="http://schemas.microsoft.com/office/drawing/2014/main" id="{1BFD8E15-BEC6-817D-FD25-0BF066E2DC4B}"/>
              </a:ext>
            </a:extLst>
          </p:cNvPr>
          <p:cNvSpPr>
            <a:spLocks noGrp="1"/>
          </p:cNvSpPr>
          <p:nvPr>
            <p:ph type="ctrTitle"/>
          </p:nvPr>
        </p:nvSpPr>
        <p:spPr>
          <a:xfrm>
            <a:off x="1524000" y="149240"/>
            <a:ext cx="9144000" cy="1125887"/>
          </a:xfrm>
        </p:spPr>
        <p:txBody>
          <a:bodyPr>
            <a:normAutofit/>
          </a:bodyPr>
          <a:lstStyle/>
          <a:p>
            <a:endParaRPr lang="de-DE" sz="3600" dirty="0"/>
          </a:p>
        </p:txBody>
      </p:sp>
      <p:sp>
        <p:nvSpPr>
          <p:cNvPr id="3" name="Untertitel 2">
            <a:extLst>
              <a:ext uri="{FF2B5EF4-FFF2-40B4-BE49-F238E27FC236}">
                <a16:creationId xmlns:a16="http://schemas.microsoft.com/office/drawing/2014/main" id="{043E87DE-A997-F310-E815-2DE6E0446D4C}"/>
              </a:ext>
            </a:extLst>
          </p:cNvPr>
          <p:cNvSpPr>
            <a:spLocks noGrp="1"/>
          </p:cNvSpPr>
          <p:nvPr>
            <p:ph type="subTitle" idx="1"/>
          </p:nvPr>
        </p:nvSpPr>
        <p:spPr>
          <a:xfrm>
            <a:off x="1524000" y="1140903"/>
            <a:ext cx="9144000" cy="5209563"/>
          </a:xfrm>
        </p:spPr>
        <p:txBody>
          <a:bodyPr>
            <a:normAutofit/>
          </a:bodyPr>
          <a:lstStyle/>
          <a:p>
            <a:pPr marL="342900" indent="-342900" algn="l">
              <a:lnSpc>
                <a:spcPct val="100000"/>
              </a:lnSpc>
              <a:buFont typeface="Arial" panose="020B0604020202020204" pitchFamily="34" charset="0"/>
              <a:buChar char="•"/>
            </a:pPr>
            <a:r>
              <a:rPr lang="de-DE" u="sng" dirty="0">
                <a:sym typeface="Wingdings" panose="05000000000000000000" pitchFamily="2" charset="2"/>
              </a:rPr>
              <a:t>Energie Waldeck-Frankenberg:</a:t>
            </a:r>
          </a:p>
          <a:p>
            <a:pPr lvl="1" algn="l">
              <a:lnSpc>
                <a:spcPct val="100000"/>
              </a:lnSpc>
            </a:pPr>
            <a:r>
              <a:rPr lang="de-DE" dirty="0">
                <a:sym typeface="Wingdings" panose="05000000000000000000" pitchFamily="2" charset="2"/>
              </a:rPr>
              <a:t>- Hinweis, dass im Teilbereich „Neuer Stadtstraßenanschluss“ 20-kV-Kabel und weitere Versorgungsleitungen im Eigentum Dritter liegen, über die die Papierfabrik Smurfit Kappa aus dem Umspannwerk </a:t>
            </a:r>
            <a:r>
              <a:rPr lang="de-DE" dirty="0" err="1">
                <a:sym typeface="Wingdings" panose="05000000000000000000" pitchFamily="2" charset="2"/>
              </a:rPr>
              <a:t>Wrexen</a:t>
            </a:r>
            <a:r>
              <a:rPr lang="de-DE" dirty="0">
                <a:sym typeface="Wingdings" panose="05000000000000000000" pitchFamily="2" charset="2"/>
              </a:rPr>
              <a:t> versorgt wird</a:t>
            </a:r>
          </a:p>
          <a:p>
            <a:pPr lvl="1" algn="l">
              <a:lnSpc>
                <a:spcPct val="100000"/>
              </a:lnSpc>
            </a:pPr>
            <a:r>
              <a:rPr lang="de-DE" dirty="0">
                <a:sym typeface="Wingdings" panose="05000000000000000000" pitchFamily="2" charset="2"/>
              </a:rPr>
              <a:t>- Hinweis, dass der Betrieb und Bestand der Versorgungskabel gewährleistet bleiben muss</a:t>
            </a:r>
            <a:endParaRPr lang="de-DE" dirty="0"/>
          </a:p>
        </p:txBody>
      </p:sp>
    </p:spTree>
    <p:extLst>
      <p:ext uri="{BB962C8B-B14F-4D97-AF65-F5344CB8AC3E}">
        <p14:creationId xmlns:p14="http://schemas.microsoft.com/office/powerpoint/2010/main" val="3743637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E2D2DC8-AB5C-D288-A86C-888628E99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158" y="471584"/>
            <a:ext cx="11039334" cy="5972348"/>
          </a:xfrm>
          <a:prstGeom prst="rect">
            <a:avLst/>
          </a:prstGeom>
        </p:spPr>
      </p:pic>
      <p:sp>
        <p:nvSpPr>
          <p:cNvPr id="6" name="Ellipse 5">
            <a:extLst>
              <a:ext uri="{FF2B5EF4-FFF2-40B4-BE49-F238E27FC236}">
                <a16:creationId xmlns:a16="http://schemas.microsoft.com/office/drawing/2014/main" id="{7191FA3E-C17E-4101-98C7-5BE21D6CDD72}"/>
              </a:ext>
            </a:extLst>
          </p:cNvPr>
          <p:cNvSpPr/>
          <p:nvPr/>
        </p:nvSpPr>
        <p:spPr>
          <a:xfrm rot="10056227">
            <a:off x="4060891" y="3690822"/>
            <a:ext cx="989876" cy="2695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E7AC0A3D-317C-7DB6-94E8-E549E51384FD}"/>
              </a:ext>
            </a:extLst>
          </p:cNvPr>
          <p:cNvSpPr/>
          <p:nvPr/>
        </p:nvSpPr>
        <p:spPr>
          <a:xfrm rot="10056227">
            <a:off x="5648712" y="3979704"/>
            <a:ext cx="423326" cy="3941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88599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725</Words>
  <Application>Microsoft Office PowerPoint</Application>
  <PresentationFormat>Breitbild</PresentationFormat>
  <Paragraphs>65</Paragraphs>
  <Slides>16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Calibri Light</vt:lpstr>
      <vt:lpstr>Wingdings</vt:lpstr>
      <vt:lpstr>Office</vt:lpstr>
      <vt:lpstr>Bauleitplanung der Stadt Diemelstadt  15. Änderung des Flächennutzungsplanes, ST Wrexen und  3. Änderung des Bebauungsplanes Nr. 18 „GI Wrexen“</vt:lpstr>
      <vt:lpstr>Bisheriges Verfahren nach Baugesetzbuch (BauGB)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Weiteres Verfahren nach Baugesetzbuch (BauGB)</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 Änderung des Flächennutzungsplanes „Sonderbaufläche Tourismus“ Gemeinde Diemelsee, OT Flechtdorf</dc:title>
  <dc:creator>Gast Benutzer</dc:creator>
  <cp:lastModifiedBy>Martha Schweizer</cp:lastModifiedBy>
  <cp:revision>41</cp:revision>
  <dcterms:created xsi:type="dcterms:W3CDTF">2022-05-30T10:28:09Z</dcterms:created>
  <dcterms:modified xsi:type="dcterms:W3CDTF">2022-09-08T09:53:21Z</dcterms:modified>
</cp:coreProperties>
</file>